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3" r:id="rId3"/>
    <p:sldId id="264" r:id="rId4"/>
    <p:sldId id="265" r:id="rId5"/>
    <p:sldId id="266" r:id="rId6"/>
    <p:sldId id="268" r:id="rId7"/>
    <p:sldId id="267" r:id="rId8"/>
    <p:sldId id="262" r:id="rId9"/>
    <p:sldId id="269" r:id="rId10"/>
    <p:sldId id="270" r:id="rId11"/>
    <p:sldId id="271" r:id="rId12"/>
    <p:sldId id="272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28.08.2013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gif"/><Relationship Id="rId4" Type="http://schemas.openxmlformats.org/officeDocument/2006/relationships/image" Target="../media/image4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gif"/><Relationship Id="rId4" Type="http://schemas.openxmlformats.org/officeDocument/2006/relationships/image" Target="../media/image47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hyperlink" Target="http://metodisty.ru/user_upload/05_2011/thumbs/1304924217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hyperlink" Target="http://metodisty.ru/user_upload/05_2011/thumbs/1304924178.jpg" TargetMode="External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13" Type="http://schemas.openxmlformats.org/officeDocument/2006/relationships/image" Target="../media/image32.png"/><Relationship Id="rId3" Type="http://schemas.openxmlformats.org/officeDocument/2006/relationships/image" Target="../media/image22.wmf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21.jpe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wmf"/><Relationship Id="rId10" Type="http://schemas.openxmlformats.org/officeDocument/2006/relationships/image" Target="../media/image29.gif"/><Relationship Id="rId4" Type="http://schemas.openxmlformats.org/officeDocument/2006/relationships/image" Target="../media/image23.wmf"/><Relationship Id="rId9" Type="http://schemas.openxmlformats.org/officeDocument/2006/relationships/image" Target="../media/image28.gif"/><Relationship Id="rId1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Elenka\Downloads\&#1057;&#1091;&#1087;&#1077;&#1088;%20&#1092;&#1080;&#1079;&#1082;&#1091;&#1083;&#1100;&#1090;&#1084;&#1080;&#1085;&#1091;&#1090;&#1082;&#1072;%20&#1076;&#1083;&#1103;%20&#1091;&#1088;&#1086;&#1082;&#1072;.mp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1024-768-6[1]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7" descr="1e5f5d4b1dd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3887788" cy="351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352351" y="1214422"/>
            <a:ext cx="579164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2Left"/>
              <a:lightRig rig="threePt" dir="t"/>
            </a:scene3d>
          </a:bodyPr>
          <a:lstStyle/>
          <a:p>
            <a:pPr algn="ctr"/>
            <a:r>
              <a:rPr lang="ru-RU" sz="4800" b="1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Script" pitchFamily="34" charset="0"/>
              </a:rPr>
              <a:t>Здоровый ребенок</a:t>
            </a:r>
          </a:p>
          <a:p>
            <a:pPr algn="ctr"/>
            <a:r>
              <a:rPr lang="ru-RU" sz="4800" b="1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Script" pitchFamily="34" charset="0"/>
              </a:rPr>
              <a:t>в здоровой семье</a:t>
            </a:r>
            <a:endParaRPr lang="ru-RU" sz="48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Script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85852" y="3500438"/>
            <a:ext cx="78581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Segoe UI" pitchFamily="34" charset="0"/>
                <a:cs typeface="Segoe UI" pitchFamily="34" charset="0"/>
              </a:rPr>
              <a:t>Всем известно и понятно,</a:t>
            </a:r>
          </a:p>
          <a:p>
            <a:pPr algn="ctr"/>
            <a:r>
              <a:rPr lang="ru-RU" sz="3200" b="1" i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Segoe UI" pitchFamily="34" charset="0"/>
                <a:cs typeface="Segoe UI" pitchFamily="34" charset="0"/>
              </a:rPr>
              <a:t>Что здоровым быть приятно.</a:t>
            </a:r>
          </a:p>
          <a:p>
            <a:pPr algn="ctr"/>
            <a:r>
              <a:rPr lang="ru-RU" sz="3200" b="1" i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Segoe UI" pitchFamily="34" charset="0"/>
                <a:cs typeface="Segoe UI" pitchFamily="34" charset="0"/>
              </a:rPr>
              <a:t>Только надо знать.</a:t>
            </a:r>
          </a:p>
          <a:p>
            <a:pPr algn="ctr"/>
            <a:r>
              <a:rPr lang="ru-RU" sz="3200" b="1" i="1" dirty="0" smtClean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Segoe UI" pitchFamily="34" charset="0"/>
                <a:cs typeface="Segoe UI" pitchFamily="34" charset="0"/>
              </a:rPr>
              <a:t>Как здоровым стать.</a:t>
            </a:r>
            <a:endParaRPr lang="ru-RU" sz="3200" b="1" i="1" dirty="0">
              <a:ln>
                <a:solidFill>
                  <a:schemeClr val="tx1"/>
                </a:solidFill>
              </a:ln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  <a:ea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357158" y="642918"/>
            <a:ext cx="3071834" cy="171451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857356" y="2000240"/>
            <a:ext cx="3071834" cy="171451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5857884" y="1785926"/>
            <a:ext cx="3071834" cy="171451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4429124" y="428604"/>
            <a:ext cx="3071834" cy="171451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57884" y="2285992"/>
            <a:ext cx="307183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29124" y="1000108"/>
            <a:ext cx="307183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красит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57356" y="2500306"/>
            <a:ext cx="307183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болезнь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1142984"/>
            <a:ext cx="307183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человека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" name="Рисунок 10" descr="6667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285728"/>
            <a:ext cx="7358114" cy="257534"/>
          </a:xfrm>
          <a:prstGeom prst="rect">
            <a:avLst/>
          </a:prstGeom>
        </p:spPr>
      </p:pic>
      <p:pic>
        <p:nvPicPr>
          <p:cNvPr id="12" name="Рисунок 11" descr="64-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868" y="5286375"/>
            <a:ext cx="1905000" cy="1571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368 0.05227 L -0.21754 0.293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" y="12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89362E-6 L 0.25365 0.4912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" y="24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945 0.05203 L -0.14306 0.324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" y="13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04533E-6 L 0.18628 0.5120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" y="2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428596" y="857232"/>
            <a:ext cx="3071834" cy="171451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5143504" y="642918"/>
            <a:ext cx="3071834" cy="171451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2500298" y="1928802"/>
            <a:ext cx="3071834" cy="171451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2500306"/>
            <a:ext cx="29761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здоровому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5923" y="1357298"/>
            <a:ext cx="23243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здорово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1142984"/>
            <a:ext cx="307183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всё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Рисунок 7" descr="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4323668"/>
            <a:ext cx="1285884" cy="2296221"/>
          </a:xfrm>
          <a:prstGeom prst="rect">
            <a:avLst/>
          </a:prstGeom>
        </p:spPr>
      </p:pic>
      <p:pic>
        <p:nvPicPr>
          <p:cNvPr id="9" name="Рисунок 8" descr="94f398fce3df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67567" y="4214818"/>
            <a:ext cx="2266957" cy="2428882"/>
          </a:xfrm>
          <a:prstGeom prst="rect">
            <a:avLst/>
          </a:prstGeom>
        </p:spPr>
      </p:pic>
      <p:pic>
        <p:nvPicPr>
          <p:cNvPr id="10" name="Рисунок 9" descr="e12cefc0deab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86181" y="5143512"/>
            <a:ext cx="1680871" cy="1714488"/>
          </a:xfrm>
          <a:prstGeom prst="rect">
            <a:avLst/>
          </a:prstGeom>
        </p:spPr>
      </p:pic>
      <p:pic>
        <p:nvPicPr>
          <p:cNvPr id="11" name="Рисунок 10" descr="15 (1)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867" y="285728"/>
            <a:ext cx="1627351" cy="15954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777 0.05227 L -0.1802 0.230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" y="8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89362E-6 L -0.23819 0.428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" y="21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-0.00162 L 0.45504 0.3954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" y="1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776dff21a3e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28926" y="4803165"/>
            <a:ext cx="2714644" cy="2054835"/>
          </a:xfrm>
          <a:prstGeom prst="rect">
            <a:avLst/>
          </a:prstGeom>
        </p:spPr>
      </p:pic>
      <p:sp>
        <p:nvSpPr>
          <p:cNvPr id="2" name="Блок-схема: перфолента 1"/>
          <p:cNvSpPr/>
          <p:nvPr/>
        </p:nvSpPr>
        <p:spPr>
          <a:xfrm>
            <a:off x="285720" y="285728"/>
            <a:ext cx="3071834" cy="171451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714348" y="2285992"/>
            <a:ext cx="3071834" cy="171451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5643570" y="2143116"/>
            <a:ext cx="3071834" cy="171451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5500694" y="214290"/>
            <a:ext cx="3071834" cy="171451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3000364" y="1142984"/>
            <a:ext cx="3071834" cy="171451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785794"/>
            <a:ext cx="307183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мама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43570" y="2643182"/>
            <a:ext cx="307183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папа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2857496"/>
            <a:ext cx="307183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здоровая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0694" y="714356"/>
            <a:ext cx="307183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00364" y="1714488"/>
            <a:ext cx="307183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семья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3" name="Рисунок 12" descr="0ffb861feb6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062528"/>
            <a:ext cx="1243019" cy="1795472"/>
          </a:xfrm>
          <a:prstGeom prst="rect">
            <a:avLst/>
          </a:prstGeom>
        </p:spPr>
      </p:pic>
      <p:pic>
        <p:nvPicPr>
          <p:cNvPr id="15" name="Рисунок 14" descr="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15272" y="4284172"/>
            <a:ext cx="2000232" cy="2573828"/>
          </a:xfrm>
          <a:prstGeom prst="rect">
            <a:avLst/>
          </a:prstGeom>
        </p:spPr>
      </p:pic>
      <p:pic>
        <p:nvPicPr>
          <p:cNvPr id="17" name="Рисунок 16" descr="6 (1)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28992" y="142851"/>
            <a:ext cx="2071702" cy="16008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62535E-8 L -0.08507 0.57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2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77 0.0525 L -0.50556 0.3041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" y="12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92322E-6 L -0.35607 0.5851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" y="2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83904E-6 L 0.36423 0.2835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14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3506E-6 L 0.35833 0.4500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" y="2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http://www.vinicolagaribaldi.com.br/images/sucos/familia_capa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http://www.vinicolagaribaldi.com.br/images/sucos/familia_capa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 descr="familia_cap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97579"/>
            <a:ext cx="9144000" cy="56628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67639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Script" pitchFamily="34" charset="0"/>
              </a:rPr>
              <a:t>Здоровый ребенок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Script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69727" y="5934670"/>
            <a:ext cx="64742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Script" pitchFamily="34" charset="0"/>
              </a:rPr>
              <a:t>в здоровой семье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Scrip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3635375" y="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2400" b="1">
              <a:solidFill>
                <a:schemeClr val="hlink"/>
              </a:solidFill>
            </a:endParaRPr>
          </a:p>
        </p:txBody>
      </p:sp>
      <p:sp>
        <p:nvSpPr>
          <p:cNvPr id="33801" name="AutoShape 9"/>
          <p:cNvSpPr>
            <a:spLocks noChangeArrowheads="1"/>
          </p:cNvSpPr>
          <p:nvPr/>
        </p:nvSpPr>
        <p:spPr bwMode="auto">
          <a:xfrm>
            <a:off x="179388" y="188913"/>
            <a:ext cx="2808287" cy="6553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softEdge rad="63500"/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СУТУЛЫЙ</a:t>
            </a:r>
          </a:p>
          <a:p>
            <a:pPr algn="ctr">
              <a:defRPr/>
            </a:pPr>
            <a:r>
              <a:rPr lang="ru-RU" sz="2800" b="1" dirty="0"/>
              <a:t>КРЕПКИЙ</a:t>
            </a:r>
          </a:p>
          <a:p>
            <a:pPr algn="ctr">
              <a:defRPr/>
            </a:pPr>
            <a:r>
              <a:rPr lang="ru-RU" sz="2800" b="1" dirty="0"/>
              <a:t>НЕУКЛЮЖИЙ</a:t>
            </a:r>
          </a:p>
          <a:p>
            <a:pPr algn="ctr">
              <a:defRPr/>
            </a:pPr>
            <a:r>
              <a:rPr lang="ru-RU" sz="2800" b="1" dirty="0"/>
              <a:t>ВЫСОКИЙ</a:t>
            </a:r>
          </a:p>
          <a:p>
            <a:pPr algn="ctr">
              <a:defRPr/>
            </a:pPr>
            <a:r>
              <a:rPr lang="ru-RU" sz="2800" b="1" dirty="0"/>
              <a:t>ХУДОЙ</a:t>
            </a:r>
          </a:p>
          <a:p>
            <a:pPr algn="ctr">
              <a:defRPr/>
            </a:pPr>
            <a:endParaRPr lang="ru-RU" sz="2800" b="1" dirty="0"/>
          </a:p>
          <a:p>
            <a:pPr algn="ctr">
              <a:defRPr/>
            </a:pPr>
            <a:endParaRPr lang="ru-RU" sz="2800" b="1" dirty="0"/>
          </a:p>
          <a:p>
            <a:pPr algn="ctr">
              <a:defRPr/>
            </a:pPr>
            <a:endParaRPr lang="ru-RU" sz="2800" b="1" dirty="0"/>
          </a:p>
          <a:p>
            <a:pPr algn="ctr">
              <a:defRPr/>
            </a:pPr>
            <a:endParaRPr lang="ru-RU" sz="2800" b="1" dirty="0"/>
          </a:p>
          <a:p>
            <a:pPr algn="ctr">
              <a:defRPr/>
            </a:pPr>
            <a:endParaRPr lang="ru-RU" sz="2800" b="1" dirty="0"/>
          </a:p>
          <a:p>
            <a:pPr algn="ctr">
              <a:defRPr/>
            </a:pPr>
            <a:endParaRPr lang="ru-RU" sz="2800" b="1" dirty="0"/>
          </a:p>
        </p:txBody>
      </p:sp>
      <p:sp>
        <p:nvSpPr>
          <p:cNvPr id="33802" name="AutoShape 10"/>
          <p:cNvSpPr>
            <a:spLocks noChangeArrowheads="1"/>
          </p:cNvSpPr>
          <p:nvPr/>
        </p:nvSpPr>
        <p:spPr bwMode="auto">
          <a:xfrm>
            <a:off x="3203575" y="260350"/>
            <a:ext cx="2736850" cy="64817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CC33">
                  <a:gamma/>
                  <a:shade val="46275"/>
                  <a:invGamma/>
                </a:srgbClr>
              </a:gs>
              <a:gs pos="50000">
                <a:srgbClr val="33CC33"/>
              </a:gs>
              <a:gs pos="100000">
                <a:srgbClr val="33CC33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softEdge rad="63500"/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800" b="1"/>
              <a:t>ГОРБАТЫЙ</a:t>
            </a:r>
          </a:p>
          <a:p>
            <a:pPr algn="ctr">
              <a:defRPr/>
            </a:pPr>
            <a:r>
              <a:rPr lang="ru-RU" sz="2800" b="1"/>
              <a:t>БЛЕДНЫЙ</a:t>
            </a:r>
          </a:p>
          <a:p>
            <a:pPr algn="ctr">
              <a:defRPr/>
            </a:pPr>
            <a:r>
              <a:rPr lang="ru-RU" sz="2800" b="1"/>
              <a:t>ХИЛЫЙ</a:t>
            </a:r>
          </a:p>
          <a:p>
            <a:pPr algn="ctr">
              <a:defRPr/>
            </a:pPr>
            <a:r>
              <a:rPr lang="ru-RU" sz="2800" b="1"/>
              <a:t>НИЗКИЙ</a:t>
            </a:r>
          </a:p>
          <a:p>
            <a:pPr algn="ctr">
              <a:defRPr/>
            </a:pPr>
            <a:r>
              <a:rPr lang="ru-RU" sz="2800" b="1"/>
              <a:t>ТОЛСТЫЙ</a:t>
            </a:r>
          </a:p>
          <a:p>
            <a:pPr algn="ctr">
              <a:defRPr/>
            </a:pPr>
            <a:endParaRPr lang="ru-RU" sz="2800" b="1"/>
          </a:p>
          <a:p>
            <a:pPr algn="ctr">
              <a:defRPr/>
            </a:pPr>
            <a:endParaRPr lang="ru-RU" sz="2800" b="1"/>
          </a:p>
          <a:p>
            <a:pPr algn="ctr">
              <a:defRPr/>
            </a:pPr>
            <a:endParaRPr lang="ru-RU" sz="2800" b="1"/>
          </a:p>
          <a:p>
            <a:pPr algn="ctr">
              <a:defRPr/>
            </a:pPr>
            <a:endParaRPr lang="ru-RU" sz="2800" b="1"/>
          </a:p>
          <a:p>
            <a:pPr algn="ctr">
              <a:defRPr/>
            </a:pPr>
            <a:endParaRPr lang="ru-RU" sz="2800" b="1"/>
          </a:p>
          <a:p>
            <a:pPr algn="ctr">
              <a:defRPr/>
            </a:pPr>
            <a:endParaRPr lang="ru-RU" sz="2800" b="1"/>
          </a:p>
        </p:txBody>
      </p:sp>
      <p:sp>
        <p:nvSpPr>
          <p:cNvPr id="33803" name="AutoShape 11"/>
          <p:cNvSpPr>
            <a:spLocks noChangeArrowheads="1"/>
          </p:cNvSpPr>
          <p:nvPr/>
        </p:nvSpPr>
        <p:spPr bwMode="auto">
          <a:xfrm>
            <a:off x="6156325" y="260350"/>
            <a:ext cx="2808288" cy="64817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softEdge rad="63500"/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СТРОЙНЫЙ</a:t>
            </a:r>
          </a:p>
          <a:p>
            <a:pPr algn="ctr">
              <a:defRPr/>
            </a:pPr>
            <a:r>
              <a:rPr lang="ru-RU" sz="2800" b="1" dirty="0"/>
              <a:t>СИЛЬНЫЙ</a:t>
            </a:r>
          </a:p>
          <a:p>
            <a:pPr algn="ctr">
              <a:defRPr/>
            </a:pPr>
            <a:r>
              <a:rPr lang="ru-RU" sz="2800" b="1" dirty="0"/>
              <a:t>ЛОВКИЙ</a:t>
            </a:r>
          </a:p>
          <a:p>
            <a:pPr algn="ctr">
              <a:defRPr/>
            </a:pPr>
            <a:r>
              <a:rPr lang="ru-RU" sz="2800" b="1" dirty="0"/>
              <a:t>БОДРЫЙ</a:t>
            </a:r>
          </a:p>
          <a:p>
            <a:pPr algn="ctr">
              <a:defRPr/>
            </a:pPr>
            <a:r>
              <a:rPr lang="ru-RU" sz="2800" b="1" dirty="0"/>
              <a:t>ЭНЕРГИЧНЫЙ</a:t>
            </a:r>
          </a:p>
          <a:p>
            <a:pPr algn="ctr">
              <a:defRPr/>
            </a:pPr>
            <a:r>
              <a:rPr lang="ru-RU" sz="2800" b="1" dirty="0"/>
              <a:t>ВЕСЕЛЫЙ</a:t>
            </a:r>
          </a:p>
          <a:p>
            <a:pPr algn="ctr">
              <a:defRPr/>
            </a:pPr>
            <a:endParaRPr lang="ru-RU" sz="2800" b="1" dirty="0"/>
          </a:p>
          <a:p>
            <a:pPr algn="ctr">
              <a:defRPr/>
            </a:pPr>
            <a:endParaRPr lang="ru-RU" sz="2800" b="1" dirty="0"/>
          </a:p>
          <a:p>
            <a:pPr algn="ctr">
              <a:defRPr/>
            </a:pPr>
            <a:endParaRPr lang="ru-RU" sz="2800" b="1" dirty="0"/>
          </a:p>
          <a:p>
            <a:pPr algn="ctr">
              <a:defRPr/>
            </a:pPr>
            <a:endParaRPr lang="ru-RU" sz="2800" b="1" dirty="0"/>
          </a:p>
          <a:p>
            <a:pPr algn="ctr">
              <a:defRPr/>
            </a:pPr>
            <a:endParaRPr lang="ru-RU" sz="2800" b="1" dirty="0"/>
          </a:p>
        </p:txBody>
      </p:sp>
      <p:sp>
        <p:nvSpPr>
          <p:cNvPr id="33805" name="AutoShape 13"/>
          <p:cNvSpPr>
            <a:spLocks noChangeArrowheads="1"/>
          </p:cNvSpPr>
          <p:nvPr/>
        </p:nvSpPr>
        <p:spPr bwMode="auto">
          <a:xfrm>
            <a:off x="395288" y="4724400"/>
            <a:ext cx="8280400" cy="13684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00">
                  <a:gamma/>
                  <a:shade val="46275"/>
                  <a:invGamma/>
                </a:srgbClr>
              </a:gs>
              <a:gs pos="5000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ЗДОРОВЫЙ ЧЕЛОВЕК – ЭТО … ЧЕЛОВЕК</a:t>
            </a:r>
          </a:p>
        </p:txBody>
      </p:sp>
      <p:pic>
        <p:nvPicPr>
          <p:cNvPr id="8" name="Рисунок 7" descr="atletik05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728" y="0"/>
            <a:ext cx="4643470" cy="511073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c2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1500174"/>
            <a:ext cx="3105848" cy="3952898"/>
          </a:xfrm>
          <a:prstGeom prst="rect">
            <a:avLst/>
          </a:prstGeom>
        </p:spPr>
      </p:pic>
      <p:pic>
        <p:nvPicPr>
          <p:cNvPr id="5122" name="Picture 4" descr="mapbac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250825" y="836613"/>
            <a:ext cx="2952750" cy="7191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Соблюдай</a:t>
            </a:r>
            <a:r>
              <a:rPr lang="ru-RU"/>
              <a:t> </a:t>
            </a:r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250825" y="1628775"/>
            <a:ext cx="2952750" cy="7191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Больше</a:t>
            </a:r>
            <a:endParaRPr lang="ru-RU"/>
          </a:p>
        </p:txBody>
      </p:sp>
      <p:sp>
        <p:nvSpPr>
          <p:cNvPr id="50183" name="AutoShape 7"/>
          <p:cNvSpPr>
            <a:spLocks noChangeArrowheads="1"/>
          </p:cNvSpPr>
          <p:nvPr/>
        </p:nvSpPr>
        <p:spPr bwMode="auto">
          <a:xfrm>
            <a:off x="250825" y="2420938"/>
            <a:ext cx="2952750" cy="7191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Нет вредным</a:t>
            </a:r>
            <a:r>
              <a:rPr lang="ru-RU"/>
              <a:t> </a:t>
            </a:r>
          </a:p>
        </p:txBody>
      </p:sp>
      <p:sp>
        <p:nvSpPr>
          <p:cNvPr id="50184" name="AutoShape 8"/>
          <p:cNvSpPr>
            <a:spLocks noChangeArrowheads="1"/>
          </p:cNvSpPr>
          <p:nvPr/>
        </p:nvSpPr>
        <p:spPr bwMode="auto">
          <a:xfrm>
            <a:off x="250825" y="3213100"/>
            <a:ext cx="2952750" cy="7191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Правильно</a:t>
            </a:r>
            <a:r>
              <a:rPr lang="ru-RU"/>
              <a:t> </a:t>
            </a:r>
          </a:p>
        </p:txBody>
      </p:sp>
      <p:sp>
        <p:nvSpPr>
          <p:cNvPr id="50185" name="AutoShape 9"/>
          <p:cNvSpPr>
            <a:spLocks noChangeArrowheads="1"/>
          </p:cNvSpPr>
          <p:nvPr/>
        </p:nvSpPr>
        <p:spPr bwMode="auto">
          <a:xfrm>
            <a:off x="250825" y="4005263"/>
            <a:ext cx="2952750" cy="7191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Закаляйся</a:t>
            </a:r>
            <a:r>
              <a:rPr lang="ru-RU"/>
              <a:t> </a:t>
            </a:r>
          </a:p>
        </p:txBody>
      </p:sp>
      <p:sp>
        <p:nvSpPr>
          <p:cNvPr id="50186" name="AutoShape 10"/>
          <p:cNvSpPr>
            <a:spLocks noChangeArrowheads="1"/>
          </p:cNvSpPr>
          <p:nvPr/>
        </p:nvSpPr>
        <p:spPr bwMode="auto">
          <a:xfrm>
            <a:off x="250825" y="4797425"/>
            <a:ext cx="2952750" cy="7191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Сочетай</a:t>
            </a:r>
            <a:r>
              <a:rPr lang="ru-RU"/>
              <a:t> </a:t>
            </a:r>
          </a:p>
        </p:txBody>
      </p:sp>
      <p:pic>
        <p:nvPicPr>
          <p:cNvPr id="50187" name="Picture 11" descr="baby2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7050" y="333375"/>
            <a:ext cx="1296988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5142" name="Rectangle 12"/>
          <p:cNvSpPr>
            <a:spLocks noChangeArrowheads="1"/>
          </p:cNvSpPr>
          <p:nvPr/>
        </p:nvSpPr>
        <p:spPr bwMode="auto">
          <a:xfrm>
            <a:off x="971550" y="188913"/>
            <a:ext cx="40878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accent2"/>
                </a:solidFill>
              </a:rPr>
              <a:t>Формула здоровья</a:t>
            </a:r>
          </a:p>
        </p:txBody>
      </p:sp>
      <p:sp>
        <p:nvSpPr>
          <p:cNvPr id="50189" name="AutoShape 13"/>
          <p:cNvSpPr>
            <a:spLocks noChangeArrowheads="1"/>
          </p:cNvSpPr>
          <p:nvPr/>
        </p:nvSpPr>
        <p:spPr bwMode="auto">
          <a:xfrm>
            <a:off x="6227763" y="1989138"/>
            <a:ext cx="2665412" cy="576262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solidFill>
                  <a:schemeClr val="bg1"/>
                </a:solidFill>
              </a:rPr>
              <a:t>двигайся!</a:t>
            </a:r>
            <a:r>
              <a:rPr lang="ru-RU"/>
              <a:t> </a:t>
            </a:r>
          </a:p>
        </p:txBody>
      </p:sp>
      <p:sp>
        <p:nvSpPr>
          <p:cNvPr id="50190" name="AutoShape 14"/>
          <p:cNvSpPr>
            <a:spLocks noChangeArrowheads="1"/>
          </p:cNvSpPr>
          <p:nvPr/>
        </p:nvSpPr>
        <p:spPr bwMode="auto">
          <a:xfrm>
            <a:off x="6227763" y="2636838"/>
            <a:ext cx="2665412" cy="576262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</a:rPr>
              <a:t>труд и отдых!</a:t>
            </a:r>
            <a:r>
              <a:rPr lang="ru-RU" dirty="0"/>
              <a:t> </a:t>
            </a:r>
          </a:p>
        </p:txBody>
      </p:sp>
      <p:sp>
        <p:nvSpPr>
          <p:cNvPr id="50191" name="AutoShape 15"/>
          <p:cNvSpPr>
            <a:spLocks noChangeArrowheads="1"/>
          </p:cNvSpPr>
          <p:nvPr/>
        </p:nvSpPr>
        <p:spPr bwMode="auto">
          <a:xfrm>
            <a:off x="6227763" y="3284538"/>
            <a:ext cx="2665412" cy="576262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solidFill>
                  <a:schemeClr val="bg1"/>
                </a:solidFill>
              </a:rPr>
              <a:t>питайся!</a:t>
            </a:r>
            <a:r>
              <a:rPr lang="ru-RU"/>
              <a:t> </a:t>
            </a:r>
          </a:p>
        </p:txBody>
      </p:sp>
      <p:sp>
        <p:nvSpPr>
          <p:cNvPr id="50192" name="AutoShape 16"/>
          <p:cNvSpPr>
            <a:spLocks noChangeArrowheads="1"/>
          </p:cNvSpPr>
          <p:nvPr/>
        </p:nvSpPr>
        <p:spPr bwMode="auto">
          <a:xfrm>
            <a:off x="6227763" y="3933825"/>
            <a:ext cx="2665412" cy="576263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solidFill>
                  <a:schemeClr val="bg1"/>
                </a:solidFill>
              </a:rPr>
              <a:t>чистоту!</a:t>
            </a:r>
            <a:r>
              <a:rPr lang="ru-RU"/>
              <a:t> </a:t>
            </a:r>
          </a:p>
        </p:txBody>
      </p:sp>
      <p:sp>
        <p:nvSpPr>
          <p:cNvPr id="50193" name="AutoShape 17"/>
          <p:cNvSpPr>
            <a:spLocks noChangeArrowheads="1"/>
          </p:cNvSpPr>
          <p:nvPr/>
        </p:nvSpPr>
        <p:spPr bwMode="auto">
          <a:xfrm>
            <a:off x="6227763" y="4581525"/>
            <a:ext cx="2665412" cy="576263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solidFill>
                  <a:schemeClr val="bg1"/>
                </a:solidFill>
              </a:rPr>
              <a:t>привычкам!</a:t>
            </a:r>
            <a:r>
              <a:rPr lang="ru-RU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0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0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0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0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0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0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0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0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3073 -0.04186 " pathEditMode="relative" ptsTypes="AA">
                                      <p:cBhvr>
                                        <p:cTn id="63" dur="2000" fill="hold"/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8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0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99098E-6 L -0.32674 0.32547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50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00" y="1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0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0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3073 0 " pathEditMode="relative" ptsTypes="AA">
                                      <p:cBhvr>
                                        <p:cTn id="73" dur="2000" fill="hold"/>
                                        <p:tgtEl>
                                          <p:spTgt spid="501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0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1189E-6 L -0.32674 -0.44066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501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00" y="-2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2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50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02244E-6 L -0.32674 -0.30419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50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00" y="-1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а 56 из 28669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71670" y="4714884"/>
            <a:ext cx="1714512" cy="1881198"/>
          </a:xfrm>
          <a:prstGeom prst="rect">
            <a:avLst/>
          </a:prstGeom>
          <a:noFill/>
        </p:spPr>
      </p:pic>
      <p:pic>
        <p:nvPicPr>
          <p:cNvPr id="3" name="Picture 4" descr="Картинка 65 из 28670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1643050"/>
            <a:ext cx="1714512" cy="1871650"/>
          </a:xfrm>
          <a:prstGeom prst="rect">
            <a:avLst/>
          </a:prstGeom>
          <a:noFill/>
        </p:spPr>
      </p:pic>
      <p:pic>
        <p:nvPicPr>
          <p:cNvPr id="4" name="Picture 2" descr="Картинка 56 из 28669">
            <a:hlinkClick r:id="rId2"/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429520" y="4857760"/>
            <a:ext cx="1714480" cy="1714512"/>
          </a:xfrm>
          <a:prstGeom prst="rect">
            <a:avLst/>
          </a:prstGeom>
          <a:noFill/>
        </p:spPr>
      </p:pic>
      <p:pic>
        <p:nvPicPr>
          <p:cNvPr id="5" name="Picture 2" descr="Картинка 56 из 28669">
            <a:hlinkClick r:id="rId2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929058" y="4786322"/>
            <a:ext cx="1643074" cy="1714512"/>
          </a:xfrm>
          <a:prstGeom prst="rect">
            <a:avLst/>
          </a:prstGeom>
          <a:noFill/>
        </p:spPr>
      </p:pic>
      <p:pic>
        <p:nvPicPr>
          <p:cNvPr id="6" name="Picture 2" descr="Картинка 56 из 28669">
            <a:hlinkClick r:id="rId2"/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142844" y="4786322"/>
            <a:ext cx="1800233" cy="1714512"/>
          </a:xfrm>
          <a:prstGeom prst="rect">
            <a:avLst/>
          </a:prstGeom>
          <a:noFill/>
        </p:spPr>
      </p:pic>
      <p:pic>
        <p:nvPicPr>
          <p:cNvPr id="8" name="Picture 2" descr="Картинка 56 из 28669">
            <a:hlinkClick r:id="rId2"/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358082" y="1643050"/>
            <a:ext cx="1643074" cy="1819284"/>
          </a:xfrm>
          <a:prstGeom prst="rect">
            <a:avLst/>
          </a:prstGeom>
          <a:noFill/>
        </p:spPr>
      </p:pic>
      <p:pic>
        <p:nvPicPr>
          <p:cNvPr id="10" name="Picture 4" descr="Картинка 65 из 28670">
            <a:hlinkClick r:id="rId4"/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3643306" y="1643050"/>
            <a:ext cx="1714512" cy="1876871"/>
          </a:xfrm>
          <a:prstGeom prst="rect">
            <a:avLst/>
          </a:prstGeom>
          <a:noFill/>
        </p:spPr>
      </p:pic>
      <p:pic>
        <p:nvPicPr>
          <p:cNvPr id="11" name="Picture 4" descr="Картинка 65 из 28670">
            <a:hlinkClick r:id="rId4"/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5500694" y="1643050"/>
            <a:ext cx="1714512" cy="1863600"/>
          </a:xfrm>
          <a:prstGeom prst="rect">
            <a:avLst/>
          </a:prstGeom>
          <a:noFill/>
        </p:spPr>
      </p:pic>
      <p:pic>
        <p:nvPicPr>
          <p:cNvPr id="12" name="Picture 4" descr="Картинка 65 из 28670">
            <a:hlinkClick r:id="rId4"/>
          </p:cNvPr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5715008" y="4786322"/>
            <a:ext cx="1571636" cy="1809736"/>
          </a:xfrm>
          <a:prstGeom prst="rect">
            <a:avLst/>
          </a:prstGeom>
          <a:noFill/>
        </p:spPr>
      </p:pic>
      <p:pic>
        <p:nvPicPr>
          <p:cNvPr id="13" name="Picture 4" descr="Картинка 65 из 28670">
            <a:hlinkClick r:id="rId4"/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1857356" y="1643050"/>
            <a:ext cx="1643074" cy="1891997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2071670" y="142852"/>
            <a:ext cx="478634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Режим дня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929586" y="928670"/>
            <a:ext cx="357190" cy="6775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9525">
                  <a:solidFill>
                    <a:sysClr val="windowText" lastClr="000000"/>
                  </a:solidFill>
                </a:ln>
                <a:solidFill>
                  <a:schemeClr val="bg2">
                    <a:lumMod val="75000"/>
                  </a:schemeClr>
                </a:solidFill>
                <a:effectLst/>
              </a:rPr>
              <a:t>1</a:t>
            </a:r>
            <a:endParaRPr lang="ru-RU" sz="3600" b="1" cap="none" spc="0" dirty="0">
              <a:ln w="9525">
                <a:solidFill>
                  <a:sysClr val="windowText" lastClr="000000"/>
                </a:solidFill>
              </a:ln>
              <a:solidFill>
                <a:schemeClr val="bg2">
                  <a:lumMod val="75000"/>
                </a:schemeClr>
              </a:solidFill>
              <a:effectLst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143900" y="4071942"/>
            <a:ext cx="357190" cy="6775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9525">
                  <a:solidFill>
                    <a:sysClr val="windowText" lastClr="000000"/>
                  </a:solidFill>
                </a:ln>
                <a:solidFill>
                  <a:schemeClr val="bg2">
                    <a:lumMod val="75000"/>
                  </a:schemeClr>
                </a:solidFill>
                <a:effectLst/>
              </a:rPr>
              <a:t>2</a:t>
            </a:r>
            <a:endParaRPr lang="ru-RU" sz="3600" b="1" cap="none" spc="0" dirty="0">
              <a:ln w="9525">
                <a:solidFill>
                  <a:sysClr val="windowText" lastClr="000000"/>
                </a:solidFill>
              </a:ln>
              <a:solidFill>
                <a:schemeClr val="bg2">
                  <a:lumMod val="75000"/>
                </a:schemeClr>
              </a:solidFill>
              <a:effectLst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14348" y="928670"/>
            <a:ext cx="357190" cy="6775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9525">
                  <a:solidFill>
                    <a:sysClr val="windowText" lastClr="000000"/>
                  </a:solidFill>
                </a:ln>
                <a:solidFill>
                  <a:schemeClr val="bg2">
                    <a:lumMod val="75000"/>
                  </a:schemeClr>
                </a:solidFill>
                <a:effectLst/>
              </a:rPr>
              <a:t>5</a:t>
            </a:r>
            <a:endParaRPr lang="ru-RU" sz="3600" b="1" cap="none" spc="0" dirty="0">
              <a:ln w="9525">
                <a:solidFill>
                  <a:sysClr val="windowText" lastClr="000000"/>
                </a:solidFill>
              </a:ln>
              <a:solidFill>
                <a:schemeClr val="bg2">
                  <a:lumMod val="75000"/>
                </a:schemeClr>
              </a:solidFill>
              <a:effectLst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43636" y="928670"/>
            <a:ext cx="357190" cy="6775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9525">
                  <a:solidFill>
                    <a:sysClr val="windowText" lastClr="000000"/>
                  </a:solidFill>
                </a:ln>
                <a:solidFill>
                  <a:schemeClr val="bg2">
                    <a:lumMod val="75000"/>
                  </a:schemeClr>
                </a:solidFill>
                <a:effectLst/>
              </a:rPr>
              <a:t>4</a:t>
            </a:r>
            <a:endParaRPr lang="ru-RU" sz="3600" b="1" cap="none" spc="0" dirty="0">
              <a:ln w="9525">
                <a:solidFill>
                  <a:sysClr val="windowText" lastClr="000000"/>
                </a:solidFill>
              </a:ln>
              <a:solidFill>
                <a:schemeClr val="bg2">
                  <a:lumMod val="75000"/>
                </a:schemeClr>
              </a:solidFill>
              <a:effectLst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357686" y="928670"/>
            <a:ext cx="357190" cy="6775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9525">
                  <a:solidFill>
                    <a:sysClr val="windowText" lastClr="000000"/>
                  </a:solidFill>
                </a:ln>
                <a:solidFill>
                  <a:schemeClr val="bg2">
                    <a:lumMod val="75000"/>
                  </a:schemeClr>
                </a:solidFill>
                <a:effectLst/>
              </a:rPr>
              <a:t>3</a:t>
            </a:r>
            <a:endParaRPr lang="ru-RU" sz="3600" b="1" cap="none" spc="0" dirty="0">
              <a:ln w="9525">
                <a:solidFill>
                  <a:sysClr val="windowText" lastClr="000000"/>
                </a:solidFill>
              </a:ln>
              <a:solidFill>
                <a:schemeClr val="bg2">
                  <a:lumMod val="75000"/>
                </a:schemeClr>
              </a:solidFill>
              <a:effectLst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00298" y="928670"/>
            <a:ext cx="357190" cy="6775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9525">
                  <a:solidFill>
                    <a:sysClr val="windowText" lastClr="000000"/>
                  </a:solidFill>
                </a:ln>
                <a:solidFill>
                  <a:schemeClr val="bg2">
                    <a:lumMod val="75000"/>
                  </a:schemeClr>
                </a:solidFill>
                <a:effectLst/>
              </a:rPr>
              <a:t>6</a:t>
            </a:r>
            <a:endParaRPr lang="ru-RU" sz="3600" b="1" cap="none" spc="0" dirty="0">
              <a:ln w="9525">
                <a:solidFill>
                  <a:sysClr val="windowText" lastClr="000000"/>
                </a:solidFill>
              </a:ln>
              <a:solidFill>
                <a:schemeClr val="bg2">
                  <a:lumMod val="75000"/>
                </a:schemeClr>
              </a:solidFill>
              <a:effectLst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357950" y="4000504"/>
            <a:ext cx="357190" cy="6775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9525">
                  <a:solidFill>
                    <a:sysClr val="windowText" lastClr="000000"/>
                  </a:solidFill>
                </a:ln>
                <a:solidFill>
                  <a:schemeClr val="bg2">
                    <a:lumMod val="75000"/>
                  </a:schemeClr>
                </a:solidFill>
                <a:effectLst/>
              </a:rPr>
              <a:t>7</a:t>
            </a:r>
            <a:endParaRPr lang="ru-RU" sz="3600" b="1" cap="none" spc="0" dirty="0">
              <a:ln w="9525">
                <a:solidFill>
                  <a:sysClr val="windowText" lastClr="000000"/>
                </a:solidFill>
              </a:ln>
              <a:solidFill>
                <a:schemeClr val="bg2">
                  <a:lumMod val="75000"/>
                </a:schemeClr>
              </a:solidFill>
              <a:effectLst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572000" y="4000504"/>
            <a:ext cx="357190" cy="6775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9525">
                  <a:solidFill>
                    <a:sysClr val="windowText" lastClr="000000"/>
                  </a:solidFill>
                </a:ln>
                <a:solidFill>
                  <a:schemeClr val="bg2">
                    <a:lumMod val="75000"/>
                  </a:schemeClr>
                </a:solidFill>
                <a:effectLst/>
              </a:rPr>
              <a:t>8</a:t>
            </a:r>
            <a:endParaRPr lang="ru-RU" sz="3600" b="1" cap="none" spc="0" dirty="0">
              <a:ln w="9525">
                <a:solidFill>
                  <a:sysClr val="windowText" lastClr="000000"/>
                </a:solidFill>
              </a:ln>
              <a:solidFill>
                <a:schemeClr val="bg2">
                  <a:lumMod val="75000"/>
                </a:schemeClr>
              </a:solidFill>
              <a:effectLst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57224" y="3929066"/>
            <a:ext cx="357190" cy="6775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9525">
                  <a:solidFill>
                    <a:sysClr val="windowText" lastClr="000000"/>
                  </a:solidFill>
                </a:ln>
                <a:solidFill>
                  <a:schemeClr val="bg2">
                    <a:lumMod val="75000"/>
                  </a:schemeClr>
                </a:solidFill>
                <a:effectLst/>
              </a:rPr>
              <a:t>9</a:t>
            </a:r>
            <a:endParaRPr lang="ru-RU" sz="3600" b="1" cap="none" spc="0" dirty="0">
              <a:ln w="9525">
                <a:solidFill>
                  <a:sysClr val="windowText" lastClr="000000"/>
                </a:solidFill>
              </a:ln>
              <a:solidFill>
                <a:schemeClr val="bg2">
                  <a:lumMod val="75000"/>
                </a:schemeClr>
              </a:solidFill>
              <a:effectLst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571736" y="4000504"/>
            <a:ext cx="714348" cy="57888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9525">
                  <a:solidFill>
                    <a:sysClr val="windowText" lastClr="000000"/>
                  </a:solidFill>
                </a:ln>
                <a:solidFill>
                  <a:schemeClr val="bg2">
                    <a:lumMod val="75000"/>
                  </a:schemeClr>
                </a:solidFill>
                <a:effectLst/>
              </a:rPr>
              <a:t>10</a:t>
            </a:r>
            <a:endParaRPr lang="ru-RU" sz="2800" b="1" cap="none" spc="0" dirty="0">
              <a:ln w="9525">
                <a:solidFill>
                  <a:sysClr val="windowText" lastClr="000000"/>
                </a:solidFill>
              </a:ln>
              <a:solidFill>
                <a:schemeClr val="bg2">
                  <a:lumMod val="75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5919788" y="24399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55299" name="Picture 3" descr="MainPanelBott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0450" y="908050"/>
            <a:ext cx="5543550" cy="261778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908175" y="188913"/>
            <a:ext cx="61198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i="1">
                <a:solidFill>
                  <a:schemeClr val="bg1"/>
                </a:solidFill>
                <a:latin typeface="Times New Roman" pitchFamily="18" charset="0"/>
              </a:rPr>
              <a:t>Правильно питайся</a:t>
            </a:r>
            <a:r>
              <a:rPr lang="ru-RU" sz="4000" b="1" i="1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851275" y="1844675"/>
            <a:ext cx="46799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</a:rPr>
              <a:t>«Прежде чем за стол мне сесть,</a:t>
            </a:r>
          </a:p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</a:rPr>
              <a:t>Я подумаю, что съесть»</a:t>
            </a:r>
          </a:p>
        </p:txBody>
      </p:sp>
      <p:pic>
        <p:nvPicPr>
          <p:cNvPr id="12295" name="Picture 10" descr="Deti7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3429000"/>
            <a:ext cx="3162300" cy="258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6" name="Oval 11"/>
          <p:cNvSpPr>
            <a:spLocks noChangeArrowheads="1"/>
          </p:cNvSpPr>
          <p:nvPr/>
        </p:nvSpPr>
        <p:spPr bwMode="auto">
          <a:xfrm>
            <a:off x="179388" y="2852738"/>
            <a:ext cx="3887787" cy="3816350"/>
          </a:xfrm>
          <a:prstGeom prst="ellipse">
            <a:avLst/>
          </a:prstGeom>
          <a:solidFill>
            <a:schemeClr val="accent1">
              <a:alpha val="0"/>
            </a:schemeClr>
          </a:solidFill>
          <a:ln w="1270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7" name="Line 12"/>
          <p:cNvSpPr>
            <a:spLocks noChangeShapeType="1"/>
          </p:cNvSpPr>
          <p:nvPr/>
        </p:nvSpPr>
        <p:spPr bwMode="auto">
          <a:xfrm>
            <a:off x="684213" y="3500438"/>
            <a:ext cx="2808287" cy="25923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55310" name="Picture 14" descr="d17b9d9a00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1125538"/>
            <a:ext cx="1160462" cy="12477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5311" name="Picture 15" descr="гмргшпнгшнр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363" y="4076700"/>
            <a:ext cx="2876550" cy="19335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00298" y="285728"/>
            <a:ext cx="38411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«Расшифровщик»</a:t>
            </a:r>
            <a:endParaRPr lang="ru-RU" sz="36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1" y="1285860"/>
          <a:ext cx="8429688" cy="119349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95864"/>
                <a:gridCol w="495864"/>
                <a:gridCol w="495864"/>
                <a:gridCol w="495864"/>
                <a:gridCol w="495864"/>
                <a:gridCol w="495864"/>
                <a:gridCol w="495864"/>
                <a:gridCol w="495864"/>
                <a:gridCol w="495864"/>
                <a:gridCol w="495864"/>
                <a:gridCol w="495864"/>
                <a:gridCol w="495864"/>
                <a:gridCol w="495864"/>
                <a:gridCol w="495864"/>
                <a:gridCol w="495864"/>
                <a:gridCol w="495864"/>
                <a:gridCol w="495864"/>
              </a:tblGrid>
              <a:tr h="5282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,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,</a:t>
                      </a:r>
                      <a:endParaRPr lang="ru-RU" dirty="0"/>
                    </a:p>
                  </a:txBody>
                  <a:tcPr/>
                </a:tc>
              </a:tr>
              <a:tr h="665218">
                <a:tc>
                  <a:txBody>
                    <a:bodyPr/>
                    <a:lstStyle/>
                    <a:p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  <a:ea typeface="Segoe UI" pitchFamily="34" charset="0"/>
                          <a:cs typeface="Segoe UI" pitchFamily="34" charset="0"/>
                        </a:rPr>
                        <a:t>19</a:t>
                      </a:r>
                      <a:endParaRPr lang="ru-RU" sz="16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  <a:ea typeface="Segoe UI" pitchFamily="34" charset="0"/>
                          <a:cs typeface="Segoe UI" pitchFamily="34" charset="0"/>
                        </a:rPr>
                        <a:t>12</a:t>
                      </a:r>
                      <a:endParaRPr lang="ru-RU" sz="16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  <a:ea typeface="Segoe UI" pitchFamily="34" charset="0"/>
                          <a:cs typeface="Segoe UI" pitchFamily="34" charset="0"/>
                        </a:rPr>
                        <a:t>1</a:t>
                      </a:r>
                      <a:endParaRPr lang="ru-RU" sz="16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  <a:ea typeface="Segoe UI" pitchFamily="34" charset="0"/>
                          <a:cs typeface="Segoe UI" pitchFamily="34" charset="0"/>
                        </a:rPr>
                        <a:t>8</a:t>
                      </a:r>
                      <a:endParaRPr lang="ru-RU" sz="16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  <a:ea typeface="Segoe UI" pitchFamily="34" charset="0"/>
                          <a:cs typeface="Segoe UI" pitchFamily="34" charset="0"/>
                        </a:rPr>
                        <a:t>10</a:t>
                      </a:r>
                      <a:endParaRPr lang="ru-RU" sz="16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  <a:ea typeface="Segoe UI" pitchFamily="34" charset="0"/>
                          <a:cs typeface="Segoe UI" pitchFamily="34" charset="0"/>
                        </a:rPr>
                        <a:t>25</a:t>
                      </a:r>
                      <a:endParaRPr lang="ru-RU" sz="16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  <a:ea typeface="Segoe UI" pitchFamily="34" charset="0"/>
                          <a:cs typeface="Segoe UI" pitchFamily="34" charset="0"/>
                        </a:rPr>
                        <a:t>20</a:t>
                      </a:r>
                      <a:endParaRPr lang="ru-RU" sz="16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  <a:ea typeface="Segoe UI" pitchFamily="34" charset="0"/>
                          <a:cs typeface="Segoe UI" pitchFamily="34" charset="0"/>
                        </a:rPr>
                        <a:t>16</a:t>
                      </a:r>
                      <a:endParaRPr lang="ru-RU" sz="16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  <a:ea typeface="Segoe UI" pitchFamily="34" charset="0"/>
                          <a:cs typeface="Segoe UI" pitchFamily="34" charset="0"/>
                        </a:rPr>
                        <a:t>20</a:t>
                      </a:r>
                      <a:endParaRPr lang="ru-RU" sz="16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  <a:ea typeface="Segoe UI" pitchFamily="34" charset="0"/>
                          <a:cs typeface="Segoe UI" pitchFamily="34" charset="0"/>
                        </a:rPr>
                        <a:t>30</a:t>
                      </a:r>
                      <a:endParaRPr lang="ru-RU" sz="16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  <a:ea typeface="Segoe UI" pitchFamily="34" charset="0"/>
                          <a:cs typeface="Segoe UI" pitchFamily="34" charset="0"/>
                        </a:rPr>
                        <a:t>6</a:t>
                      </a:r>
                      <a:endParaRPr lang="ru-RU" sz="16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  <a:ea typeface="Segoe UI" pitchFamily="34" charset="0"/>
                          <a:cs typeface="Segoe UI" pitchFamily="34" charset="0"/>
                        </a:rPr>
                        <a:t>26</a:t>
                      </a:r>
                      <a:endParaRPr lang="ru-RU" sz="16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  <a:ea typeface="Segoe UI" pitchFamily="34" charset="0"/>
                          <a:cs typeface="Segoe UI" pitchFamily="34" charset="0"/>
                        </a:rPr>
                        <a:t>29</a:t>
                      </a:r>
                      <a:endParaRPr lang="ru-RU" sz="16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17" y="2714620"/>
          <a:ext cx="8858283" cy="114300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21823"/>
                <a:gridCol w="421823"/>
                <a:gridCol w="421823"/>
                <a:gridCol w="421823"/>
                <a:gridCol w="421823"/>
                <a:gridCol w="421823"/>
                <a:gridCol w="421823"/>
                <a:gridCol w="421823"/>
                <a:gridCol w="421823"/>
                <a:gridCol w="421823"/>
                <a:gridCol w="421823"/>
                <a:gridCol w="421823"/>
                <a:gridCol w="421823"/>
                <a:gridCol w="421823"/>
                <a:gridCol w="421823"/>
                <a:gridCol w="421823"/>
                <a:gridCol w="421823"/>
                <a:gridCol w="421823"/>
                <a:gridCol w="421823"/>
                <a:gridCol w="421823"/>
                <a:gridCol w="421823"/>
              </a:tblGrid>
              <a:tr h="6638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79193"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Segoe Script" pitchFamily="34" charset="0"/>
                        </a:rPr>
                        <a:t>10</a:t>
                      </a:r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Segoe Script" pitchFamily="34" charset="0"/>
                        </a:rPr>
                        <a:t>33</a:t>
                      </a:r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Segoe Script" pitchFamily="34" charset="0"/>
                        </a:rPr>
                        <a:t>19</a:t>
                      </a:r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Segoe Script" pitchFamily="34" charset="0"/>
                        </a:rPr>
                        <a:t>12</a:t>
                      </a:r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Segoe Script" pitchFamily="34" charset="0"/>
                        </a:rPr>
                        <a:t>1</a:t>
                      </a:r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Segoe Script" pitchFamily="34" charset="0"/>
                        </a:rPr>
                        <a:t>8</a:t>
                      </a:r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Segoe Script" pitchFamily="34" charset="0"/>
                        </a:rPr>
                        <a:t>21</a:t>
                      </a:r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Segoe Script" pitchFamily="34" charset="0"/>
                        </a:rPr>
                        <a:t>12</a:t>
                      </a:r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Segoe Script" pitchFamily="34" charset="0"/>
                        </a:rPr>
                        <a:t>20</a:t>
                      </a:r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Segoe Script" pitchFamily="34" charset="0"/>
                        </a:rPr>
                        <a:t>16</a:t>
                      </a:r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Segoe Script" pitchFamily="34" charset="0"/>
                        </a:rPr>
                        <a:t>20</a:t>
                      </a:r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Segoe Script" pitchFamily="34" charset="0"/>
                        </a:rPr>
                        <a:t>30</a:t>
                      </a:r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Segoe Script" pitchFamily="34" charset="0"/>
                        </a:rPr>
                        <a:t>6</a:t>
                      </a:r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Segoe Script" pitchFamily="34" charset="0"/>
                        </a:rPr>
                        <a:t>19</a:t>
                      </a:r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Segoe Script" pitchFamily="34" charset="0"/>
                        </a:rPr>
                        <a:t>20</a:t>
                      </a:r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Segoe Script" pitchFamily="34" charset="0"/>
                        </a:rPr>
                        <a:t>30</a:t>
                      </a:r>
                      <a:endParaRPr lang="ru-RU" sz="1200" b="1" i="1" dirty="0">
                        <a:solidFill>
                          <a:srgbClr val="FF0000"/>
                        </a:solidFill>
                        <a:latin typeface="Segoe Script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14348" y="3643314"/>
            <a:ext cx="184698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chemeClr val="bg2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Ключ:</a:t>
            </a:r>
            <a:endParaRPr lang="ru-RU" sz="4400" b="1" cap="none" spc="300" dirty="0">
              <a:ln w="1143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chemeClr val="bg2">
                  <a:lumMod val="75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0034" y="4643446"/>
          <a:ext cx="814392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709"/>
                <a:gridCol w="581709"/>
                <a:gridCol w="581709"/>
                <a:gridCol w="581709"/>
                <a:gridCol w="581709"/>
                <a:gridCol w="581709"/>
                <a:gridCol w="581709"/>
                <a:gridCol w="581709"/>
                <a:gridCol w="581709"/>
                <a:gridCol w="581709"/>
                <a:gridCol w="581709"/>
                <a:gridCol w="581709"/>
                <a:gridCol w="581709"/>
                <a:gridCol w="58170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1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6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8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10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12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16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19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21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20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25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26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29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30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33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А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Е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Ж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И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К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О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С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У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Т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Ч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Ш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Ь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Ы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Я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28595" y="1285860"/>
          <a:ext cx="8501122" cy="52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6"/>
                <a:gridCol w="500066"/>
                <a:gridCol w="500066"/>
                <a:gridCol w="500066"/>
                <a:gridCol w="500066"/>
                <a:gridCol w="500066"/>
                <a:gridCol w="500066"/>
                <a:gridCol w="500066"/>
                <a:gridCol w="500066"/>
                <a:gridCol w="500066"/>
                <a:gridCol w="500066"/>
                <a:gridCol w="500066"/>
                <a:gridCol w="500066"/>
                <a:gridCol w="500066"/>
                <a:gridCol w="500066"/>
                <a:gridCol w="500066"/>
                <a:gridCol w="500066"/>
              </a:tblGrid>
              <a:tr h="528280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С</a:t>
                      </a:r>
                      <a:endParaRPr lang="ru-RU" sz="20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К</a:t>
                      </a:r>
                      <a:endParaRPr lang="ru-RU" sz="20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А</a:t>
                      </a:r>
                      <a:endParaRPr lang="ru-RU" sz="20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Ж</a:t>
                      </a:r>
                      <a:endParaRPr lang="ru-RU" sz="20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И</a:t>
                      </a:r>
                      <a:endParaRPr lang="ru-RU" sz="20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,</a:t>
                      </a:r>
                      <a:endParaRPr lang="ru-RU" sz="20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Ч</a:t>
                      </a:r>
                      <a:endParaRPr lang="ru-RU" sz="20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Т</a:t>
                      </a:r>
                      <a:endParaRPr lang="ru-RU" sz="20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О</a:t>
                      </a:r>
                      <a:endParaRPr lang="ru-RU" sz="20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Т</a:t>
                      </a:r>
                      <a:endParaRPr lang="ru-RU" sz="20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Ы</a:t>
                      </a:r>
                      <a:endParaRPr lang="ru-RU" sz="20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Е</a:t>
                      </a:r>
                      <a:endParaRPr lang="ru-RU" sz="20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Ш</a:t>
                      </a:r>
                      <a:endParaRPr lang="ru-RU" sz="20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Ь</a:t>
                      </a:r>
                      <a:endParaRPr lang="ru-RU" sz="20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,</a:t>
                      </a:r>
                      <a:endParaRPr lang="ru-RU" sz="2000" b="1" i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14276" y="2714620"/>
          <a:ext cx="8929725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225"/>
                <a:gridCol w="425225"/>
                <a:gridCol w="425225"/>
                <a:gridCol w="425225"/>
                <a:gridCol w="425225"/>
                <a:gridCol w="425225"/>
                <a:gridCol w="425225"/>
                <a:gridCol w="425225"/>
                <a:gridCol w="425225"/>
                <a:gridCol w="425225"/>
                <a:gridCol w="425225"/>
                <a:gridCol w="425225"/>
                <a:gridCol w="425225"/>
                <a:gridCol w="425225"/>
                <a:gridCol w="425225"/>
                <a:gridCol w="425225"/>
                <a:gridCol w="425225"/>
                <a:gridCol w="425225"/>
                <a:gridCol w="425225"/>
                <a:gridCol w="425225"/>
                <a:gridCol w="425225"/>
              </a:tblGrid>
              <a:tr h="2828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И</a:t>
                      </a:r>
                    </a:p>
                    <a:p>
                      <a:endParaRPr lang="ru-RU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Я</a:t>
                      </a:r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С</a:t>
                      </a:r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К</a:t>
                      </a:r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А</a:t>
                      </a:r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Ж</a:t>
                      </a:r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У</a:t>
                      </a:r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К</a:t>
                      </a:r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Т</a:t>
                      </a:r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О</a:t>
                      </a:r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Т</a:t>
                      </a:r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Ы</a:t>
                      </a:r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Е</a:t>
                      </a:r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С</a:t>
                      </a:r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Т</a:t>
                      </a:r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goe Script" pitchFamily="34" charset="0"/>
                        </a:rPr>
                        <a:t>Ь</a:t>
                      </a:r>
                      <a:endParaRPr lang="ru-RU" sz="200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goe Script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j0405246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27875" y="2133600"/>
            <a:ext cx="20161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j041045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03800" y="0"/>
            <a:ext cx="11811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 descr="j041189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339975" y="333375"/>
            <a:ext cx="97472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Text Box 18"/>
          <p:cNvSpPr txBox="1">
            <a:spLocks noChangeArrowheads="1"/>
          </p:cNvSpPr>
          <p:nvPr/>
        </p:nvSpPr>
        <p:spPr bwMode="auto">
          <a:xfrm>
            <a:off x="1116013" y="6481763"/>
            <a:ext cx="1584325" cy="3762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rgbClr val="FF0066"/>
                </a:solidFill>
                <a:cs typeface="Arial" charset="0"/>
              </a:rPr>
              <a:t>  </a:t>
            </a:r>
            <a:r>
              <a:rPr lang="ru-RU" b="1">
                <a:solidFill>
                  <a:srgbClr val="FF0066"/>
                </a:solidFill>
                <a:cs typeface="Arial" charset="0"/>
              </a:rPr>
              <a:t>полезно</a:t>
            </a:r>
          </a:p>
        </p:txBody>
      </p:sp>
      <p:sp>
        <p:nvSpPr>
          <p:cNvPr id="18451" name="Text Box 19"/>
          <p:cNvSpPr txBox="1">
            <a:spLocks noChangeArrowheads="1"/>
          </p:cNvSpPr>
          <p:nvPr/>
        </p:nvSpPr>
        <p:spPr bwMode="auto">
          <a:xfrm>
            <a:off x="6227763" y="6481763"/>
            <a:ext cx="1512887" cy="376237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>
                <a:cs typeface="Arial" charset="0"/>
              </a:rPr>
              <a:t>   </a:t>
            </a:r>
            <a:r>
              <a:rPr lang="ru-RU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вредно</a:t>
            </a:r>
          </a:p>
        </p:txBody>
      </p:sp>
      <p:pic>
        <p:nvPicPr>
          <p:cNvPr id="18452" name="Picture 20" descr="рпсенеквг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1546225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3" name="Picture 21" descr="уы45ы345ы5ыуе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026400" y="0"/>
            <a:ext cx="1117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4" name="Picture 22" descr="ршг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39975" y="2852738"/>
            <a:ext cx="165735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5" name="Picture 23" descr="1193308830_gif04065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59113" y="1341438"/>
            <a:ext cx="12382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7" name="Picture 25" descr="miscellaneous_590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850" y="2133600"/>
            <a:ext cx="108585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8" name="Picture 26" descr="Рисунок6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24300" y="404813"/>
            <a:ext cx="571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0" name="Picture 28" descr="чвекеуе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547813" y="1700213"/>
            <a:ext cx="1296987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1" name="Picture 29" descr="чечвкечкв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00563" y="1484313"/>
            <a:ext cx="1295400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2" name="Picture 30" descr="чвечуечувке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16688" y="404813"/>
            <a:ext cx="1046162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3" name="Picture 31" descr="апсапвчкв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51500" y="2636838"/>
            <a:ext cx="917575" cy="131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9" name="Picture 32" descr="j0290939"/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8313" y="3933825"/>
            <a:ext cx="2498725" cy="258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6" name="Picture 34" descr="кчсевку5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51275" y="3500438"/>
            <a:ext cx="16573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1" name="Picture 35" descr="j0431636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795963" y="4076700"/>
            <a:ext cx="2435225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4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51284E-6 L 0.09444 0.64006 " pathEditMode="relative" ptsTypes="AA">
                                      <p:cBhvr>
                                        <p:cTn id="6" dur="2000" fill="hold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5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4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3.58316E-6 L -0.14185 0.22022 " pathEditMode="relative" ptsTypes="AA">
                                      <p:cBhvr>
                                        <p:cTn id="11" dur="20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5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4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6.22484E-6 L -0.20469 0.45108 " pathEditMode="relative" ptsTypes="AA">
                                      <p:cBhvr>
                                        <p:cTn id="16" dur="20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5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28337E-6 L -0.58264 0.57715 " pathEditMode="relative" ptsTypes="AA">
                                      <p:cBhvr>
                                        <p:cTn id="21" dur="20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6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84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45431E-6 L 0.65365 0.34629 " pathEditMode="relative" ptsTypes="AA">
                                      <p:cBhvr>
                                        <p:cTn id="26" dur="20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5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4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20842E-6 L -0.37014 0.45131 " pathEditMode="relative" ptsTypes="AA">
                                      <p:cBhvr>
                                        <p:cTn id="31" dur="20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6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4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79366E-7 L 0.44896 0.66111 " pathEditMode="relative" ptsTypes="AA">
                                      <p:cBhvr>
                                        <p:cTn id="36" dur="2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84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3.39579E-6 L 0.14965 0.68216 " pathEditMode="relative" ptsTypes="AA">
                                      <p:cBhvr>
                                        <p:cTn id="41" dur="2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6.98358E-6 L 0.29149 0.65048 " pathEditMode="relative" ptsTypes="AA">
                                      <p:cBhvr>
                                        <p:cTn id="46" dur="2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5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84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07495E-6 L -0.47257 0.25191 " pathEditMode="relative" ptsTypes="AA">
                                      <p:cBhvr>
                                        <p:cTn id="51" dur="20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6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84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32084E-6 L -0.75608 0.66111 " pathEditMode="relative" ptsTypes="AA">
                                      <p:cBhvr>
                                        <p:cTn id="56" dur="20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5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84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5.6211E-7 L -0.67726 0.33565 " pathEditMode="relative" ptsTypes="AA">
                                      <p:cBhvr>
                                        <p:cTn id="61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8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6694E-6 L 0.51198 0.44067 " pathEditMode="relative" ptsTypes="AA">
                                      <p:cBhvr>
                                        <p:cTn id="66" dur="20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6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84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9366E-7 L 0.2441 0.15753 " pathEditMode="relative" ptsTypes="AA">
                                      <p:cBhvr>
                                        <p:cTn id="71" dur="20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6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упер физкультминутка для урок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3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перфолента 2"/>
          <p:cNvSpPr/>
          <p:nvPr/>
        </p:nvSpPr>
        <p:spPr>
          <a:xfrm>
            <a:off x="285720" y="785794"/>
            <a:ext cx="3071834" cy="171451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285860"/>
            <a:ext cx="307183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богатства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5572132" y="571480"/>
            <a:ext cx="3071834" cy="171451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3071802" y="1714488"/>
            <a:ext cx="3071834" cy="171451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71802" y="2214554"/>
            <a:ext cx="307183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здоровье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72132" y="1071546"/>
            <a:ext cx="307183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дороже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2" name="Рисунок 11" descr="12 (1)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1736" y="285728"/>
            <a:ext cx="3286148" cy="815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465 0.03099 L -0.36615 0.37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17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92414E-6 L -0.33247 0.5437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" y="2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8.32562E-7 L 0.59219 0.512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" y="2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Техническая">
  <a:themeElements>
    <a:clrScheme name="Другая 1">
      <a:dk1>
        <a:srgbClr val="FFFFFF"/>
      </a:dk1>
      <a:lt1>
        <a:srgbClr val="FFFFFF"/>
      </a:lt1>
      <a:dk2>
        <a:srgbClr val="FFFFFF"/>
      </a:dk2>
      <a:lt2>
        <a:srgbClr val="FFFFFF"/>
      </a:lt2>
      <a:accent1>
        <a:srgbClr val="FFFF00"/>
      </a:accent1>
      <a:accent2>
        <a:srgbClr val="7030A0"/>
      </a:accent2>
      <a:accent3>
        <a:srgbClr val="00B050"/>
      </a:accent3>
      <a:accent4>
        <a:srgbClr val="FF0000"/>
      </a:accent4>
      <a:accent5>
        <a:srgbClr val="FFFFFF"/>
      </a:accent5>
      <a:accent6>
        <a:srgbClr val="FFFF00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127</TotalTime>
  <Words>214</Words>
  <Application>Microsoft Office PowerPoint</Application>
  <PresentationFormat>Экран (4:3)</PresentationFormat>
  <Paragraphs>171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Техническая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Elenka</dc:creator>
  <cp:lastModifiedBy>Elenka</cp:lastModifiedBy>
  <cp:revision>18</cp:revision>
  <dcterms:created xsi:type="dcterms:W3CDTF">2013-08-28T10:04:28Z</dcterms:created>
  <dcterms:modified xsi:type="dcterms:W3CDTF">2013-08-28T12:26:07Z</dcterms:modified>
</cp:coreProperties>
</file>